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334" r:id="rId12"/>
    <p:sldId id="263" r:id="rId13"/>
    <p:sldId id="299" r:id="rId14"/>
    <p:sldId id="302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46" d="100"/>
          <a:sy n="46" d="100"/>
        </p:scale>
        <p:origin x="66" y="12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597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1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287605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Mulisa </a:t>
            </a:r>
            <a:r>
              <a:rPr lang="en-US" dirty="0" err="1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Tadesse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Megersa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30/12/2024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1270188" y="1645063"/>
            <a:ext cx="10187784" cy="438051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Title: Winning space Race with Data science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Objective: To analyze and predict factors influencing successful space missions.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Key Results: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Develop robust classification models for mission success prediction.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interactive tools for mission data visualization.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Provided actionable insights into mission outcomes based on payload, launch site, and orbit.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Repository: [Placeholder for your link]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58211"/>
            <a:ext cx="10399485" cy="4367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Background:</a:t>
            </a:r>
          </a:p>
          <a:p>
            <a:pPr lvl="1"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space race has evolved into a data-driven endeavor, requiring rigorous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anlysis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informed decision-making.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 Statement:</a:t>
            </a:r>
          </a:p>
          <a:p>
            <a:pPr lvl="2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Identify key factors influencing mission success.</a:t>
            </a:r>
          </a:p>
          <a:p>
            <a:pPr lvl="2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Provide insights into payloads, launch sites, and orbits to optimize future missions.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Goals:</a:t>
            </a:r>
          </a:p>
          <a:p>
            <a:pPr lvl="2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interactive analytics tools.</a:t>
            </a:r>
          </a:p>
          <a:p>
            <a:pPr lvl="2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Develop Predictive models to classify mission outcomes</a:t>
            </a:r>
          </a:p>
          <a:p>
            <a:pPr lvl="2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SQL, Python, and visualization libraries to analyze data.</a:t>
            </a:r>
            <a:endParaRPr lang="en-US" sz="14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515600" cy="467451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methodology: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GB" sz="8000" b="1" dirty="0" smtClean="0">
                <a:solidFill>
                  <a:schemeClr val="tx1"/>
                </a:solidFill>
              </a:rPr>
              <a:t>Data </a:t>
            </a:r>
            <a:r>
              <a:rPr lang="en-GB" sz="8000" b="1" dirty="0">
                <a:solidFill>
                  <a:schemeClr val="tx1"/>
                </a:solidFill>
              </a:rPr>
              <a:t>Sources</a:t>
            </a:r>
            <a:r>
              <a:rPr lang="en-GB" sz="8000" b="1" dirty="0" smtClean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en-GB" sz="8000" dirty="0" err="1">
                <a:solidFill>
                  <a:schemeClr val="tx1"/>
                </a:solidFill>
                <a:latin typeface="Abadi" panose="020B0604020104020204"/>
              </a:rPr>
              <a:t>SpaceX</a:t>
            </a:r>
            <a:r>
              <a:rPr lang="en-GB" sz="8000" dirty="0">
                <a:solidFill>
                  <a:schemeClr val="tx1"/>
                </a:solidFill>
                <a:latin typeface="Abadi" panose="020B0604020104020204"/>
              </a:rPr>
              <a:t> API for mission data.</a:t>
            </a:r>
          </a:p>
          <a:p>
            <a:pPr lvl="1"/>
            <a:r>
              <a:rPr lang="en-GB" sz="8000" dirty="0">
                <a:solidFill>
                  <a:schemeClr val="tx1"/>
                </a:solidFill>
                <a:latin typeface="Abadi" panose="020B0604020104020204"/>
              </a:rPr>
              <a:t>Web scraping for supplementary details</a:t>
            </a:r>
            <a:r>
              <a:rPr lang="en-GB" sz="8000" dirty="0" smtClean="0">
                <a:solidFill>
                  <a:schemeClr val="tx1"/>
                </a:solidFill>
                <a:latin typeface="Abadi" panose="020B0604020104020204"/>
              </a:rPr>
              <a:t>.</a:t>
            </a:r>
            <a:endParaRPr lang="en-US" sz="24000" b="1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</a:t>
            </a: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Cleaned and formatted raw data.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Removed duplicates and handled missing values.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Tools: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Python, Pandas, and </a:t>
            </a:r>
            <a:r>
              <a:rPr lang="en-US" sz="88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NumPy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processing.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515600" cy="467451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lIns="91440" tIns="45720" rIns="91440" bIns="45720" anchor="t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800" b="1" dirty="0">
                <a:latin typeface="Abadi" panose="020B0604020104020204"/>
              </a:rPr>
              <a:t>Exploratory Data Analysis (EDA)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</a:t>
            </a: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ethodology:</a:t>
            </a:r>
          </a:p>
          <a:p>
            <a:pPr lvl="1"/>
            <a:r>
              <a:rPr lang="en-GB" sz="8400" dirty="0">
                <a:solidFill>
                  <a:schemeClr val="tx1"/>
                </a:solidFill>
                <a:latin typeface="Abadi" panose="020B0604020104020204"/>
              </a:rPr>
              <a:t>Visualized data distributions using </a:t>
            </a:r>
            <a:r>
              <a:rPr lang="en-GB" sz="8400" dirty="0" err="1">
                <a:solidFill>
                  <a:schemeClr val="tx1"/>
                </a:solidFill>
                <a:latin typeface="Abadi" panose="020B0604020104020204"/>
              </a:rPr>
              <a:t>Matplotlib</a:t>
            </a:r>
            <a:r>
              <a:rPr lang="en-GB" sz="8400" dirty="0">
                <a:solidFill>
                  <a:schemeClr val="tx1"/>
                </a:solidFill>
                <a:latin typeface="Abadi" panose="020B0604020104020204"/>
              </a:rPr>
              <a:t> and </a:t>
            </a:r>
            <a:r>
              <a:rPr lang="en-GB" sz="8400" dirty="0" err="1">
                <a:solidFill>
                  <a:schemeClr val="tx1"/>
                </a:solidFill>
                <a:latin typeface="Abadi" panose="020B0604020104020204"/>
              </a:rPr>
              <a:t>Seaborn</a:t>
            </a:r>
            <a:r>
              <a:rPr lang="en-GB" sz="8400" dirty="0">
                <a:solidFill>
                  <a:schemeClr val="tx1"/>
                </a:solidFill>
                <a:latin typeface="Abadi" panose="020B0604020104020204"/>
              </a:rPr>
              <a:t>.</a:t>
            </a:r>
          </a:p>
          <a:p>
            <a:pPr lvl="1"/>
            <a:r>
              <a:rPr lang="en-GB" sz="8400" dirty="0">
                <a:solidFill>
                  <a:schemeClr val="tx1"/>
                </a:solidFill>
                <a:latin typeface="Abadi" panose="020B0604020104020204"/>
              </a:rPr>
              <a:t>Performed statistical summaries and correlations.</a:t>
            </a:r>
          </a:p>
          <a:p>
            <a:pPr lvl="1"/>
            <a:r>
              <a:rPr lang="en-GB" sz="8400" dirty="0">
                <a:solidFill>
                  <a:schemeClr val="tx1"/>
                </a:solidFill>
                <a:latin typeface="Abadi" panose="020B0604020104020204"/>
              </a:rPr>
              <a:t>SQL queries for detailed analysis</a:t>
            </a:r>
            <a:r>
              <a:rPr lang="en-GB" sz="8400" dirty="0" smtClean="0">
                <a:solidFill>
                  <a:schemeClr val="tx1"/>
                </a:solidFill>
                <a:latin typeface="Abadi" panose="020B0604020104020204"/>
              </a:rPr>
              <a:t>.</a:t>
            </a:r>
            <a:endParaRPr lang="en-US" sz="8800" b="1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GB" sz="9600" b="1" dirty="0">
                <a:solidFill>
                  <a:schemeClr val="tx1"/>
                </a:solidFill>
                <a:latin typeface="Abadi" panose="020B0604020104020204"/>
              </a:rPr>
              <a:t>Visualizations</a:t>
            </a:r>
            <a:r>
              <a:rPr lang="en-GB" sz="9600" dirty="0">
                <a:solidFill>
                  <a:schemeClr val="tx1"/>
                </a:solidFill>
                <a:latin typeface="Abadi" panose="020B0604020104020204"/>
              </a:rPr>
              <a:t>:</a:t>
            </a:r>
          </a:p>
          <a:p>
            <a:pPr lvl="1"/>
            <a:r>
              <a:rPr lang="en-GB" sz="7600" dirty="0">
                <a:solidFill>
                  <a:schemeClr val="tx1"/>
                </a:solidFill>
                <a:latin typeface="Abadi" panose="020B0604020104020204"/>
              </a:rPr>
              <a:t>Scatter plots for payload vs. success rates.</a:t>
            </a:r>
          </a:p>
          <a:p>
            <a:pPr lvl="1"/>
            <a:r>
              <a:rPr lang="en-GB" sz="7600" dirty="0">
                <a:solidFill>
                  <a:schemeClr val="tx1"/>
                </a:solidFill>
                <a:latin typeface="Abadi" panose="020B0604020104020204"/>
              </a:rPr>
              <a:t>Bar charts for success rates across orbit types</a:t>
            </a:r>
            <a:r>
              <a:rPr lang="en-GB" sz="7600" dirty="0" smtClean="0">
                <a:solidFill>
                  <a:schemeClr val="tx1"/>
                </a:solidFill>
                <a:latin typeface="Abadi" panose="020B0604020104020204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888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515600" cy="467451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lIns="91440" tIns="45720" rIns="91440" bIns="45720" anchor="t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800" b="1" dirty="0" smtClean="0">
                <a:latin typeface="Abadi" panose="020B0604020104020204"/>
              </a:rPr>
              <a:t> Interactive Visual Analytics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GB" sz="8800" b="1" dirty="0" smtClean="0"/>
              <a:t> </a:t>
            </a:r>
            <a:r>
              <a:rPr lang="en-GB" sz="6000" b="1" dirty="0" smtClean="0">
                <a:solidFill>
                  <a:schemeClr val="tx1"/>
                </a:solidFill>
                <a:latin typeface="Abadi" panose="020B0604020104020204"/>
              </a:rPr>
              <a:t>Folium Maps</a:t>
            </a:r>
            <a:r>
              <a:rPr lang="en-US" sz="6000" b="1" dirty="0" smtClean="0">
                <a:solidFill>
                  <a:schemeClr val="tx1"/>
                </a:solidFill>
                <a:latin typeface="Abadi"/>
              </a:rPr>
              <a:t>:</a:t>
            </a:r>
          </a:p>
          <a:p>
            <a:pPr lvl="1"/>
            <a:r>
              <a:rPr lang="en-GB" sz="5100" dirty="0">
                <a:solidFill>
                  <a:schemeClr val="tx1"/>
                </a:solidFill>
                <a:latin typeface="Abadi" panose="020B0604020104020204"/>
              </a:rPr>
              <a:t>Visualized global launch sites with success indicators.</a:t>
            </a:r>
          </a:p>
          <a:p>
            <a:pPr lvl="1"/>
            <a:r>
              <a:rPr lang="en-GB" sz="5100" dirty="0">
                <a:solidFill>
                  <a:schemeClr val="tx1"/>
                </a:solidFill>
                <a:latin typeface="Abadi" panose="020B0604020104020204"/>
              </a:rPr>
              <a:t>Highlighted proximities to infrastructure like railways and coastlines.</a:t>
            </a:r>
          </a:p>
          <a:p>
            <a:r>
              <a:rPr lang="en-GB" sz="5100" b="1" dirty="0" err="1" smtClean="0">
                <a:solidFill>
                  <a:schemeClr val="tx1"/>
                </a:solidFill>
                <a:latin typeface="Abadi" panose="020B0604020104020204"/>
              </a:rPr>
              <a:t>Plotly</a:t>
            </a:r>
            <a:r>
              <a:rPr lang="en-GB" sz="5100" b="1" dirty="0" smtClean="0">
                <a:solidFill>
                  <a:schemeClr val="tx1"/>
                </a:solidFill>
                <a:latin typeface="Abadi" panose="020B0604020104020204"/>
              </a:rPr>
              <a:t> </a:t>
            </a:r>
            <a:r>
              <a:rPr lang="en-GB" sz="5100" b="1" dirty="0">
                <a:solidFill>
                  <a:schemeClr val="tx1"/>
                </a:solidFill>
                <a:latin typeface="Abadi" panose="020B0604020104020204"/>
              </a:rPr>
              <a:t>Dash Dashboards</a:t>
            </a:r>
            <a:r>
              <a:rPr lang="en-GB" sz="5100" b="1" dirty="0" smtClean="0">
                <a:solidFill>
                  <a:schemeClr val="tx1"/>
                </a:solidFill>
                <a:latin typeface="Abadi" panose="020B0604020104020204"/>
              </a:rPr>
              <a:t>:</a:t>
            </a:r>
            <a:endParaRPr lang="en-GB" sz="15200" b="1" dirty="0">
              <a:solidFill>
                <a:schemeClr val="tx1"/>
              </a:solidFill>
              <a:latin typeface="Abadi" panose="020B0604020104020204"/>
            </a:endParaRPr>
          </a:p>
          <a:p>
            <a:pPr lvl="1"/>
            <a:r>
              <a:rPr lang="en-GB" sz="3800" dirty="0">
                <a:solidFill>
                  <a:schemeClr val="tx1"/>
                </a:solidFill>
                <a:latin typeface="Abadi" panose="020B0604020104020204"/>
              </a:rPr>
              <a:t>Interactive tools to explore payload ranges, orbit success rates</a:t>
            </a:r>
            <a:r>
              <a:rPr lang="en-GB" sz="3800" dirty="0" smtClean="0">
                <a:solidFill>
                  <a:schemeClr val="tx1"/>
                </a:solidFill>
                <a:latin typeface="Abadi" panose="020B0604020104020204"/>
              </a:rPr>
              <a:t>.</a:t>
            </a:r>
            <a:endParaRPr lang="en-US" sz="45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362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155be751-a274-42e8-93fb-f39d3b9bccc8"/>
    <ds:schemaRef ds:uri="http://schemas.microsoft.com/office/2006/metadata/properties"/>
    <ds:schemaRef ds:uri="f80a141d-92ca-4d3d-9308-f7e7b1d44ce8"/>
    <ds:schemaRef ds:uri="http://purl.org/dc/dcmitype/"/>
    <ds:schemaRef ds:uri="http://www.w3.org/XML/1998/namespace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</TotalTime>
  <Words>1462</Words>
  <Application>Microsoft Office PowerPoint</Application>
  <PresentationFormat>Widescreen</PresentationFormat>
  <Paragraphs>268</Paragraphs>
  <Slides>49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Mulisa Tadessa Megersa</cp:lastModifiedBy>
  <cp:revision>205</cp:revision>
  <dcterms:created xsi:type="dcterms:W3CDTF">2021-04-29T18:58:34Z</dcterms:created>
  <dcterms:modified xsi:type="dcterms:W3CDTF">2024-12-30T08:21:26Z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